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52318" y="1666493"/>
            <a:ext cx="3039363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rgbClr val="6F2F9F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Nazli"/>
                <a:cs typeface="Nazli"/>
              </a:defRPr>
            </a:lvl1pPr>
          </a:lstStyle>
          <a:p>
            <a:pPr marL="38100">
              <a:lnSpc>
                <a:spcPct val="100000"/>
              </a:lnSpc>
              <a:spcBef>
                <a:spcPts val="9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1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Nazli"/>
                <a:cs typeface="Nazli"/>
              </a:defRPr>
            </a:lvl1pPr>
          </a:lstStyle>
          <a:p>
            <a:pPr marL="38100">
              <a:lnSpc>
                <a:spcPct val="100000"/>
              </a:lnSpc>
              <a:spcBef>
                <a:spcPts val="9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1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Nazli"/>
                <a:cs typeface="Nazli"/>
              </a:defRPr>
            </a:lvl1pPr>
          </a:lstStyle>
          <a:p>
            <a:pPr marL="38100">
              <a:lnSpc>
                <a:spcPct val="100000"/>
              </a:lnSpc>
              <a:spcBef>
                <a:spcPts val="9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53885" y="542797"/>
            <a:ext cx="8039734" cy="5756910"/>
          </a:xfrm>
          <a:custGeom>
            <a:avLst/>
            <a:gdLst/>
            <a:ahLst/>
            <a:cxnLst/>
            <a:rect l="l" t="t" r="r" b="b"/>
            <a:pathLst>
              <a:path w="8039734" h="5756910">
                <a:moveTo>
                  <a:pt x="0" y="5756402"/>
                </a:moveTo>
                <a:lnTo>
                  <a:pt x="8039734" y="5756402"/>
                </a:lnTo>
                <a:lnTo>
                  <a:pt x="8039734" y="0"/>
                </a:lnTo>
                <a:lnTo>
                  <a:pt x="0" y="0"/>
                </a:lnTo>
                <a:lnTo>
                  <a:pt x="0" y="5756402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128390"/>
            <a:ext cx="685799" cy="606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466708" y="3128390"/>
            <a:ext cx="677291" cy="606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278508" y="2356230"/>
            <a:ext cx="6595745" cy="0"/>
          </a:xfrm>
          <a:custGeom>
            <a:avLst/>
            <a:gdLst/>
            <a:ahLst/>
            <a:cxnLst/>
            <a:rect l="l" t="t" r="r" b="b"/>
            <a:pathLst>
              <a:path w="6595745">
                <a:moveTo>
                  <a:pt x="0" y="0"/>
                </a:moveTo>
                <a:lnTo>
                  <a:pt x="6595491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8399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322320" y="515111"/>
            <a:ext cx="2368296" cy="880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48640" y="2776727"/>
            <a:ext cx="2176272" cy="29657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950464" y="2441447"/>
            <a:ext cx="2932176" cy="37429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1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Nazli"/>
                <a:cs typeface="Nazli"/>
              </a:defRPr>
            </a:lvl1pPr>
          </a:lstStyle>
          <a:p>
            <a:pPr marL="38100">
              <a:lnSpc>
                <a:spcPct val="100000"/>
              </a:lnSpc>
              <a:spcBef>
                <a:spcPts val="9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Nazli"/>
                <a:cs typeface="Nazli"/>
              </a:defRPr>
            </a:lvl1pPr>
          </a:lstStyle>
          <a:p>
            <a:pPr marL="38100">
              <a:lnSpc>
                <a:spcPct val="100000"/>
              </a:lnSpc>
              <a:spcBef>
                <a:spcPts val="9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53885" y="542798"/>
            <a:ext cx="8039734" cy="5756910"/>
          </a:xfrm>
          <a:custGeom>
            <a:avLst/>
            <a:gdLst/>
            <a:ahLst/>
            <a:cxnLst/>
            <a:rect l="l" t="t" r="r" b="b"/>
            <a:pathLst>
              <a:path w="8039734" h="5756910">
                <a:moveTo>
                  <a:pt x="0" y="5756402"/>
                </a:moveTo>
                <a:lnTo>
                  <a:pt x="8039734" y="5756402"/>
                </a:lnTo>
                <a:lnTo>
                  <a:pt x="8039734" y="0"/>
                </a:lnTo>
                <a:lnTo>
                  <a:pt x="0" y="0"/>
                </a:lnTo>
                <a:lnTo>
                  <a:pt x="0" y="5756402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128390"/>
            <a:ext cx="685799" cy="6064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466708" y="3128390"/>
            <a:ext cx="677291" cy="606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278508" y="2356230"/>
            <a:ext cx="6595745" cy="0"/>
          </a:xfrm>
          <a:custGeom>
            <a:avLst/>
            <a:gdLst/>
            <a:ahLst/>
            <a:cxnLst/>
            <a:rect l="l" t="t" r="r" b="b"/>
            <a:pathLst>
              <a:path w="6595745">
                <a:moveTo>
                  <a:pt x="0" y="0"/>
                </a:moveTo>
                <a:lnTo>
                  <a:pt x="6595491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7811" y="1180174"/>
            <a:ext cx="2008377" cy="669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1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84146" y="2359720"/>
            <a:ext cx="4775707" cy="2602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97189" y="6383417"/>
            <a:ext cx="289559" cy="424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Nazli"/>
                <a:cs typeface="Nazli"/>
              </a:defRPr>
            </a:lvl1pPr>
          </a:lstStyle>
          <a:p>
            <a:pPr marL="38100">
              <a:lnSpc>
                <a:spcPct val="100000"/>
              </a:lnSpc>
              <a:spcBef>
                <a:spcPts val="9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1515491" y="1520444"/>
              <a:ext cx="6113145" cy="3818890"/>
            </a:xfrm>
            <a:custGeom>
              <a:avLst/>
              <a:gdLst/>
              <a:ahLst/>
              <a:cxnLst/>
              <a:rect l="l" t="t" r="r" b="b"/>
              <a:pathLst>
                <a:path w="6113145" h="3818890">
                  <a:moveTo>
                    <a:pt x="0" y="3818509"/>
                  </a:moveTo>
                  <a:lnTo>
                    <a:pt x="6112891" y="3818509"/>
                  </a:lnTo>
                  <a:lnTo>
                    <a:pt x="6112891" y="0"/>
                  </a:lnTo>
                  <a:lnTo>
                    <a:pt x="0" y="0"/>
                  </a:lnTo>
                  <a:lnTo>
                    <a:pt x="0" y="3818509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" y="3128391"/>
              <a:ext cx="1664081" cy="6126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80554" y="3128391"/>
              <a:ext cx="1663445" cy="6126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19807" y="3471290"/>
              <a:ext cx="5113655" cy="0"/>
            </a:xfrm>
            <a:custGeom>
              <a:avLst/>
              <a:gdLst/>
              <a:ahLst/>
              <a:cxnLst/>
              <a:rect l="l" t="t" r="r" b="b"/>
              <a:pathLst>
                <a:path w="5113655">
                  <a:moveTo>
                    <a:pt x="0" y="0"/>
                  </a:moveTo>
                  <a:lnTo>
                    <a:pt x="5113147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9080" cy="6858000"/>
            <a:chOff x="0" y="0"/>
            <a:chExt cx="914908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50761" y="1001649"/>
              <a:ext cx="2793238" cy="34069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45935" y="996061"/>
              <a:ext cx="2798445" cy="3418204"/>
            </a:xfrm>
            <a:custGeom>
              <a:avLst/>
              <a:gdLst/>
              <a:ahLst/>
              <a:cxnLst/>
              <a:rect l="l" t="t" r="r" b="b"/>
              <a:pathLst>
                <a:path w="2798445" h="3418204">
                  <a:moveTo>
                    <a:pt x="1375917" y="0"/>
                  </a:moveTo>
                  <a:lnTo>
                    <a:pt x="2798064" y="754840"/>
                  </a:lnTo>
                </a:path>
                <a:path w="2798445" h="3418204">
                  <a:moveTo>
                    <a:pt x="2798064" y="2532752"/>
                  </a:moveTo>
                  <a:lnTo>
                    <a:pt x="1555749" y="3418078"/>
                  </a:lnTo>
                  <a:lnTo>
                    <a:pt x="0" y="2592324"/>
                  </a:lnTo>
                  <a:lnTo>
                    <a:pt x="39877" y="952246"/>
                  </a:lnTo>
                  <a:lnTo>
                    <a:pt x="1375917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86255" y="3215639"/>
              <a:ext cx="441959" cy="1207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6255" y="2822448"/>
              <a:ext cx="441959" cy="8168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86255" y="1990344"/>
              <a:ext cx="426719" cy="12557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7512" y="1984248"/>
              <a:ext cx="640080" cy="2493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53498" y="2411780"/>
            <a:ext cx="430530" cy="16459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235"/>
              </a:lnSpc>
            </a:pP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sz="2800" b="1" spc="-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65" dirty="0">
                <a:solidFill>
                  <a:srgbClr val="FFFFFF"/>
                </a:solidFill>
                <a:latin typeface="Arial"/>
                <a:cs typeface="Arial"/>
              </a:rPr>
              <a:t>Sınıflarda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88592" y="1685544"/>
            <a:ext cx="2249424" cy="6431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79219" y="1797176"/>
            <a:ext cx="18675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100" dirty="0">
                <a:solidFill>
                  <a:srgbClr val="6F2F9F"/>
                </a:solidFill>
                <a:latin typeface="Arial"/>
                <a:cs typeface="Arial"/>
              </a:rPr>
              <a:t>5 </a:t>
            </a:r>
            <a:r>
              <a:rPr sz="2200" b="1" spc="-215" dirty="0">
                <a:solidFill>
                  <a:srgbClr val="6F2F9F"/>
                </a:solidFill>
                <a:latin typeface="Arial"/>
                <a:cs typeface="Arial"/>
              </a:rPr>
              <a:t>Saat</a:t>
            </a:r>
            <a:r>
              <a:rPr sz="2200" b="1" spc="-4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200" b="1" spc="-225" dirty="0">
                <a:solidFill>
                  <a:srgbClr val="6F2F9F"/>
                </a:solidFill>
                <a:latin typeface="Arial"/>
                <a:cs typeface="Arial"/>
              </a:rPr>
              <a:t>Matematik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3832" y="2517648"/>
            <a:ext cx="2270760" cy="6431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18258" y="2629662"/>
            <a:ext cx="203835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100" dirty="0">
                <a:solidFill>
                  <a:srgbClr val="6F2F9F"/>
                </a:solidFill>
                <a:latin typeface="Arial"/>
                <a:cs typeface="Arial"/>
              </a:rPr>
              <a:t>4 </a:t>
            </a:r>
            <a:r>
              <a:rPr sz="2200" b="1" spc="-215" dirty="0">
                <a:solidFill>
                  <a:srgbClr val="6F2F9F"/>
                </a:solidFill>
                <a:latin typeface="Arial"/>
                <a:cs typeface="Arial"/>
              </a:rPr>
              <a:t>Saat </a:t>
            </a:r>
            <a:r>
              <a:rPr sz="2200" b="1" spc="-315" dirty="0">
                <a:solidFill>
                  <a:srgbClr val="6F2F9F"/>
                </a:solidFill>
                <a:latin typeface="Arial"/>
                <a:cs typeface="Arial"/>
              </a:rPr>
              <a:t>Fen</a:t>
            </a:r>
            <a:r>
              <a:rPr sz="2200" b="1" spc="-47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200" b="1" spc="-210" dirty="0">
                <a:solidFill>
                  <a:srgbClr val="6F2F9F"/>
                </a:solidFill>
                <a:latin typeface="Arial"/>
                <a:cs typeface="Arial"/>
              </a:rPr>
              <a:t>Bilimleri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3832" y="3300984"/>
            <a:ext cx="2252472" cy="6431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16963" y="3414141"/>
            <a:ext cx="142748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100" dirty="0">
                <a:solidFill>
                  <a:srgbClr val="6F2F9F"/>
                </a:solidFill>
                <a:latin typeface="Arial"/>
                <a:cs typeface="Arial"/>
              </a:rPr>
              <a:t>6 </a:t>
            </a:r>
            <a:r>
              <a:rPr sz="2200" b="1" spc="-215" dirty="0">
                <a:solidFill>
                  <a:srgbClr val="6F2F9F"/>
                </a:solidFill>
                <a:latin typeface="Arial"/>
                <a:cs typeface="Arial"/>
              </a:rPr>
              <a:t>Saat</a:t>
            </a:r>
            <a:r>
              <a:rPr sz="2200" b="1" spc="-43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200" b="1" spc="-315" dirty="0">
                <a:solidFill>
                  <a:srgbClr val="6F2F9F"/>
                </a:solidFill>
                <a:latin typeface="Arial"/>
                <a:cs typeface="Arial"/>
              </a:rPr>
              <a:t>Türkçe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03832" y="1984248"/>
            <a:ext cx="3718560" cy="2743200"/>
            <a:chOff x="1703832" y="1984248"/>
            <a:chExt cx="3718560" cy="2743200"/>
          </a:xfrm>
        </p:grpSpPr>
        <p:sp>
          <p:nvSpPr>
            <p:cNvPr id="16" name="object 16"/>
            <p:cNvSpPr/>
            <p:nvPr/>
          </p:nvSpPr>
          <p:spPr>
            <a:xfrm>
              <a:off x="1703832" y="4084320"/>
              <a:ext cx="2218944" cy="6431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968240" y="3215640"/>
              <a:ext cx="441960" cy="12070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68240" y="3215640"/>
              <a:ext cx="441960" cy="4236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68240" y="2813304"/>
              <a:ext cx="454151" cy="43281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68240" y="2023872"/>
              <a:ext cx="426720" cy="122224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46448" y="1984248"/>
              <a:ext cx="643127" cy="249326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436040" y="2413163"/>
            <a:ext cx="429895" cy="16440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235"/>
              </a:lnSpc>
            </a:pP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sz="2800" b="1" spc="-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65" dirty="0">
                <a:solidFill>
                  <a:srgbClr val="FFFFFF"/>
                </a:solidFill>
                <a:latin typeface="Arial"/>
                <a:cs typeface="Arial"/>
              </a:rPr>
              <a:t>Sınıflarda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70576" y="1719072"/>
            <a:ext cx="2834639" cy="6431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854446" y="1831086"/>
            <a:ext cx="18675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100" dirty="0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sz="2200" b="1" spc="-215" dirty="0">
                <a:solidFill>
                  <a:srgbClr val="FFFFFF"/>
                </a:solidFill>
                <a:latin typeface="Arial"/>
                <a:cs typeface="Arial"/>
              </a:rPr>
              <a:t>Saat</a:t>
            </a:r>
            <a:r>
              <a:rPr sz="22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25" dirty="0">
                <a:solidFill>
                  <a:srgbClr val="FFFFFF"/>
                </a:solidFill>
                <a:latin typeface="Arial"/>
                <a:cs typeface="Arial"/>
              </a:rPr>
              <a:t>Matematik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1055" y="2508504"/>
            <a:ext cx="2813304" cy="6431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788533" y="2620137"/>
            <a:ext cx="203835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100" dirty="0">
                <a:solidFill>
                  <a:srgbClr val="FFFFFF"/>
                </a:solidFill>
                <a:latin typeface="Arial"/>
                <a:cs typeface="Arial"/>
              </a:rPr>
              <a:t>4 </a:t>
            </a:r>
            <a:r>
              <a:rPr sz="2200" b="1" spc="-215" dirty="0">
                <a:solidFill>
                  <a:srgbClr val="FFFFFF"/>
                </a:solidFill>
                <a:latin typeface="Arial"/>
                <a:cs typeface="Arial"/>
              </a:rPr>
              <a:t>Saat </a:t>
            </a:r>
            <a:r>
              <a:rPr sz="2200" b="1" spc="-315" dirty="0">
                <a:solidFill>
                  <a:srgbClr val="FFFFFF"/>
                </a:solidFill>
                <a:latin typeface="Arial"/>
                <a:cs typeface="Arial"/>
              </a:rPr>
              <a:t>Fen</a:t>
            </a:r>
            <a:r>
              <a:rPr sz="2200" b="1" spc="-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10" dirty="0">
                <a:solidFill>
                  <a:srgbClr val="FFFFFF"/>
                </a:solidFill>
                <a:latin typeface="Arial"/>
                <a:cs typeface="Arial"/>
              </a:rPr>
              <a:t>Bilimleri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85815" y="3300984"/>
            <a:ext cx="2779776" cy="6431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061709" y="3414141"/>
            <a:ext cx="142748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100" dirty="0">
                <a:solidFill>
                  <a:srgbClr val="FFFFFF"/>
                </a:solidFill>
                <a:latin typeface="Arial"/>
                <a:cs typeface="Arial"/>
              </a:rPr>
              <a:t>6 </a:t>
            </a:r>
            <a:r>
              <a:rPr sz="2200" b="1" spc="-215" dirty="0">
                <a:solidFill>
                  <a:srgbClr val="FFFFFF"/>
                </a:solidFill>
                <a:latin typeface="Arial"/>
                <a:cs typeface="Arial"/>
              </a:rPr>
              <a:t>Saat</a:t>
            </a:r>
            <a:r>
              <a:rPr sz="22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315" dirty="0">
                <a:solidFill>
                  <a:srgbClr val="FFFFFF"/>
                </a:solidFill>
                <a:latin typeface="Arial"/>
                <a:cs typeface="Arial"/>
              </a:rPr>
              <a:t>Türkçe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85815" y="4084320"/>
            <a:ext cx="2795016" cy="6431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609089" y="4198442"/>
            <a:ext cx="6275705" cy="14490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110"/>
              </a:spcBef>
              <a:tabLst>
                <a:tab pos="4083685" algn="l"/>
              </a:tabLst>
            </a:pPr>
            <a:r>
              <a:rPr sz="2200" b="1" spc="-95" dirty="0">
                <a:solidFill>
                  <a:srgbClr val="6F2F9F"/>
                </a:solidFill>
                <a:latin typeface="Arial"/>
                <a:cs typeface="Arial"/>
              </a:rPr>
              <a:t>3 </a:t>
            </a:r>
            <a:r>
              <a:rPr sz="2200" b="1" spc="-215" dirty="0">
                <a:solidFill>
                  <a:srgbClr val="6F2F9F"/>
                </a:solidFill>
                <a:latin typeface="Arial"/>
                <a:cs typeface="Arial"/>
              </a:rPr>
              <a:t>Saat</a:t>
            </a:r>
            <a:r>
              <a:rPr sz="2200" b="1" spc="-36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200" b="1" spc="-300" dirty="0">
                <a:solidFill>
                  <a:srgbClr val="6F2F9F"/>
                </a:solidFill>
                <a:latin typeface="Arial"/>
                <a:cs typeface="Arial"/>
              </a:rPr>
              <a:t>Sosyal</a:t>
            </a:r>
            <a:r>
              <a:rPr sz="2200" b="1" spc="-26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200" b="1" spc="-220" dirty="0">
                <a:solidFill>
                  <a:srgbClr val="6F2F9F"/>
                </a:solidFill>
                <a:latin typeface="Arial"/>
                <a:cs typeface="Arial"/>
              </a:rPr>
              <a:t>Bilgiler	</a:t>
            </a:r>
            <a:r>
              <a:rPr sz="2200" b="1" spc="-95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2200" b="1" spc="-215" dirty="0">
                <a:solidFill>
                  <a:srgbClr val="FFFFFF"/>
                </a:solidFill>
                <a:latin typeface="Arial"/>
                <a:cs typeface="Arial"/>
              </a:rPr>
              <a:t>Saat </a:t>
            </a:r>
            <a:r>
              <a:rPr sz="2200" b="1" spc="-300" dirty="0">
                <a:solidFill>
                  <a:srgbClr val="FFFFFF"/>
                </a:solidFill>
                <a:latin typeface="Arial"/>
                <a:cs typeface="Arial"/>
              </a:rPr>
              <a:t>Sosyal</a:t>
            </a:r>
            <a:r>
              <a:rPr sz="2200" b="1" spc="-4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15" dirty="0">
                <a:solidFill>
                  <a:srgbClr val="FFFFFF"/>
                </a:solidFill>
                <a:latin typeface="Arial"/>
                <a:cs typeface="Arial"/>
              </a:rPr>
              <a:t>Bilgiler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Arial"/>
              <a:cs typeface="Arial"/>
            </a:endParaRPr>
          </a:p>
          <a:p>
            <a:pPr marR="897890" algn="ctr">
              <a:lnSpc>
                <a:spcPct val="100000"/>
              </a:lnSpc>
            </a:pPr>
            <a:r>
              <a:rPr sz="2000" spc="-220" dirty="0">
                <a:latin typeface="Arial"/>
                <a:cs typeface="Arial"/>
              </a:rPr>
              <a:t>Genel </a:t>
            </a:r>
            <a:r>
              <a:rPr sz="2000" spc="-125" dirty="0">
                <a:latin typeface="Arial"/>
                <a:cs typeface="Arial"/>
              </a:rPr>
              <a:t>ortaokullar </a:t>
            </a:r>
            <a:r>
              <a:rPr sz="2000" spc="-90" dirty="0">
                <a:latin typeface="Arial"/>
                <a:cs typeface="Arial"/>
              </a:rPr>
              <a:t>ile </a:t>
            </a:r>
            <a:r>
              <a:rPr sz="2000" spc="-195" dirty="0">
                <a:latin typeface="Arial"/>
                <a:cs typeface="Arial"/>
              </a:rPr>
              <a:t>imam </a:t>
            </a:r>
            <a:r>
              <a:rPr sz="2000" spc="-120" dirty="0">
                <a:latin typeface="Arial"/>
                <a:cs typeface="Arial"/>
              </a:rPr>
              <a:t>hatip </a:t>
            </a:r>
            <a:r>
              <a:rPr sz="2000" spc="-135" dirty="0">
                <a:latin typeface="Arial"/>
                <a:cs typeface="Arial"/>
              </a:rPr>
              <a:t>ortaokullarında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50" dirty="0">
                <a:latin typeface="Arial"/>
                <a:cs typeface="Arial"/>
              </a:rPr>
              <a:t>okutulan</a:t>
            </a:r>
            <a:endParaRPr sz="2000">
              <a:latin typeface="Arial"/>
              <a:cs typeface="Arial"/>
            </a:endParaRPr>
          </a:p>
          <a:p>
            <a:pPr marR="901065" algn="ctr">
              <a:lnSpc>
                <a:spcPct val="100000"/>
              </a:lnSpc>
            </a:pPr>
            <a:r>
              <a:rPr sz="2000" spc="-150" dirty="0">
                <a:latin typeface="Arial"/>
                <a:cs typeface="Arial"/>
              </a:rPr>
              <a:t>temel dersler </a:t>
            </a:r>
            <a:r>
              <a:rPr sz="2000" spc="-260" dirty="0">
                <a:latin typeface="Arial"/>
                <a:cs typeface="Arial"/>
              </a:rPr>
              <a:t>ve </a:t>
            </a:r>
            <a:r>
              <a:rPr sz="2000" spc="-125" dirty="0">
                <a:latin typeface="Arial"/>
                <a:cs typeface="Arial"/>
              </a:rPr>
              <a:t>saatleri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175" dirty="0">
                <a:latin typeface="Arial"/>
                <a:cs typeface="Arial"/>
              </a:rPr>
              <a:t>aynıdır.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13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126742" y="1039748"/>
            <a:ext cx="1299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2400" b="1" spc="-175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400" b="1" spc="-9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2400" b="1" spc="-310" dirty="0">
                <a:solidFill>
                  <a:srgbClr val="FFC000"/>
                </a:solidFill>
                <a:latin typeface="Arial"/>
                <a:cs typeface="Arial"/>
              </a:rPr>
              <a:t>ao</a:t>
            </a:r>
            <a:r>
              <a:rPr sz="2400" b="1" spc="-290" dirty="0">
                <a:solidFill>
                  <a:srgbClr val="FFC000"/>
                </a:solidFill>
                <a:latin typeface="Arial"/>
                <a:cs typeface="Arial"/>
              </a:rPr>
              <a:t>k</a:t>
            </a:r>
            <a:r>
              <a:rPr sz="2400" b="1" spc="-345" dirty="0">
                <a:solidFill>
                  <a:srgbClr val="FFC000"/>
                </a:solidFill>
                <a:latin typeface="Arial"/>
                <a:cs typeface="Arial"/>
              </a:rPr>
              <a:t>u</a:t>
            </a:r>
            <a:r>
              <a:rPr sz="2400" b="1" spc="-135" dirty="0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sz="2400" b="1" spc="-145" dirty="0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sz="2400" b="1" spc="-260" dirty="0">
                <a:solidFill>
                  <a:srgbClr val="FFC000"/>
                </a:solidFill>
                <a:latin typeface="Arial"/>
                <a:cs typeface="Arial"/>
              </a:rPr>
              <a:t>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5091176" y="1017270"/>
            <a:ext cx="2720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300" dirty="0">
                <a:solidFill>
                  <a:srgbClr val="00AFEF"/>
                </a:solidFill>
                <a:latin typeface="Arial"/>
                <a:cs typeface="Arial"/>
              </a:rPr>
              <a:t>İmam </a:t>
            </a:r>
            <a:r>
              <a:rPr sz="2400" i="0" spc="-240" dirty="0">
                <a:solidFill>
                  <a:srgbClr val="00AFEF"/>
                </a:solidFill>
                <a:latin typeface="Arial"/>
                <a:cs typeface="Arial"/>
              </a:rPr>
              <a:t>Hatip</a:t>
            </a:r>
            <a:r>
              <a:rPr sz="2400" i="0" spc="-33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2400" i="0" spc="-245" dirty="0">
                <a:solidFill>
                  <a:srgbClr val="00AFEF"/>
                </a:solidFill>
                <a:latin typeface="Arial"/>
                <a:cs typeface="Arial"/>
              </a:rPr>
              <a:t>Ortaokulları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720" y="0"/>
              <a:ext cx="4495800" cy="2324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82440" y="4239767"/>
              <a:ext cx="4306823" cy="24810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1168" y="4081271"/>
              <a:ext cx="4078224" cy="27157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"/>
            <a:ext cx="9143999" cy="6857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77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61359" y="0"/>
              <a:ext cx="2624201" cy="2164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37959" y="4949951"/>
              <a:ext cx="2529840" cy="19080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34639" y="48767"/>
              <a:ext cx="3364991" cy="17373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815" y="4974335"/>
              <a:ext cx="2441448" cy="18806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4897498"/>
              <a:ext cx="2614041" cy="19604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455155" y="4987670"/>
            <a:ext cx="2688844" cy="18703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22589" y="6474899"/>
            <a:ext cx="360045" cy="332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14"/>
              </a:lnSpc>
            </a:pPr>
            <a:r>
              <a:rPr sz="2700" spc="-7" baseline="-12345" dirty="0">
                <a:latin typeface="Nazli"/>
                <a:cs typeface="Nazli"/>
              </a:rPr>
              <a:t>2</a:t>
            </a:r>
            <a:r>
              <a:rPr sz="2700" spc="-1102" baseline="-12345" dirty="0">
                <a:latin typeface="Nazli"/>
                <a:cs typeface="Nazli"/>
              </a:rPr>
              <a:t>7</a:t>
            </a:r>
            <a:r>
              <a:rPr sz="1800" spc="-5" dirty="0">
                <a:solidFill>
                  <a:srgbClr val="FFFFFF"/>
                </a:solidFill>
                <a:latin typeface="Nazli"/>
                <a:cs typeface="Nazli"/>
              </a:rPr>
              <a:t>23</a:t>
            </a:r>
            <a:endParaRPr sz="1800">
              <a:latin typeface="Nazli"/>
              <a:cs typeface="Nazl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27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28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66155" y="3140710"/>
              <a:ext cx="2308225" cy="1654175"/>
            </a:xfrm>
            <a:custGeom>
              <a:avLst/>
              <a:gdLst/>
              <a:ahLst/>
              <a:cxnLst/>
              <a:rect l="l" t="t" r="r" b="b"/>
              <a:pathLst>
                <a:path w="2308225" h="1654175">
                  <a:moveTo>
                    <a:pt x="1971294" y="0"/>
                  </a:moveTo>
                  <a:lnTo>
                    <a:pt x="0" y="683513"/>
                  </a:lnTo>
                  <a:lnTo>
                    <a:pt x="336423" y="1654175"/>
                  </a:lnTo>
                  <a:lnTo>
                    <a:pt x="2307844" y="970660"/>
                  </a:lnTo>
                  <a:lnTo>
                    <a:pt x="1971294" y="0"/>
                  </a:lnTo>
                  <a:close/>
                </a:path>
              </a:pathLst>
            </a:custGeom>
            <a:solidFill>
              <a:srgbClr val="A13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66155" y="3140710"/>
              <a:ext cx="2308225" cy="1654175"/>
            </a:xfrm>
            <a:custGeom>
              <a:avLst/>
              <a:gdLst/>
              <a:ahLst/>
              <a:cxnLst/>
              <a:rect l="l" t="t" r="r" b="b"/>
              <a:pathLst>
                <a:path w="2308225" h="1654175">
                  <a:moveTo>
                    <a:pt x="0" y="683513"/>
                  </a:moveTo>
                  <a:lnTo>
                    <a:pt x="1971294" y="0"/>
                  </a:lnTo>
                  <a:lnTo>
                    <a:pt x="2307844" y="970660"/>
                  </a:lnTo>
                  <a:lnTo>
                    <a:pt x="336423" y="1654175"/>
                  </a:lnTo>
                  <a:lnTo>
                    <a:pt x="0" y="683513"/>
                  </a:lnTo>
                  <a:close/>
                </a:path>
              </a:pathLst>
            </a:custGeom>
            <a:ln w="15875">
              <a:solidFill>
                <a:srgbClr val="7629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96488" y="3581908"/>
              <a:ext cx="1432173" cy="8522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29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6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61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32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4000" cy="68579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3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36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37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"/>
            <a:ext cx="9143999" cy="685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39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5114" y="1750314"/>
            <a:ext cx="5039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5" dirty="0">
                <a:solidFill>
                  <a:srgbClr val="424D15"/>
                </a:solidFill>
                <a:latin typeface="Arial"/>
                <a:cs typeface="Arial"/>
              </a:rPr>
              <a:t>Arapça </a:t>
            </a:r>
            <a:r>
              <a:rPr sz="2400" i="0" spc="-30" dirty="0">
                <a:solidFill>
                  <a:srgbClr val="424D15"/>
                </a:solidFill>
                <a:latin typeface="Arial"/>
                <a:cs typeface="Arial"/>
              </a:rPr>
              <a:t>Bilgi </a:t>
            </a:r>
            <a:r>
              <a:rPr sz="2400" i="0" spc="-5" dirty="0">
                <a:solidFill>
                  <a:srgbClr val="424D15"/>
                </a:solidFill>
                <a:latin typeface="Arial"/>
                <a:cs typeface="Arial"/>
              </a:rPr>
              <a:t>ve </a:t>
            </a:r>
            <a:r>
              <a:rPr sz="2400" i="0" spc="-10" dirty="0">
                <a:solidFill>
                  <a:srgbClr val="424D15"/>
                </a:solidFill>
                <a:latin typeface="Arial"/>
                <a:cs typeface="Arial"/>
              </a:rPr>
              <a:t>Etkinlik</a:t>
            </a:r>
            <a:r>
              <a:rPr sz="2400" i="0" spc="-455" dirty="0">
                <a:solidFill>
                  <a:srgbClr val="424D15"/>
                </a:solidFill>
                <a:latin typeface="Arial"/>
                <a:cs typeface="Arial"/>
              </a:rPr>
              <a:t> </a:t>
            </a:r>
            <a:r>
              <a:rPr sz="2400" i="0" spc="-15" dirty="0">
                <a:solidFill>
                  <a:srgbClr val="424D15"/>
                </a:solidFill>
                <a:latin typeface="Arial"/>
                <a:cs typeface="Arial"/>
              </a:rPr>
              <a:t>Yarışmaları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97548" y="2954959"/>
            <a:ext cx="1990725" cy="2867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41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43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07589" y="3456051"/>
              <a:ext cx="5238076" cy="32619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44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92903" y="2766060"/>
              <a:ext cx="3378060" cy="29889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66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54351" y="3587115"/>
              <a:ext cx="4422902" cy="30059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90237" y="82918"/>
              <a:ext cx="4121708" cy="3194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46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3715" y="238506"/>
              <a:ext cx="4055110" cy="3041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25161" y="608647"/>
              <a:ext cx="4055110" cy="56407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47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52963" y="3351072"/>
              <a:ext cx="4502416" cy="31954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10277" y="331254"/>
              <a:ext cx="3666540" cy="30652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4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8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46090" y="1107948"/>
              <a:ext cx="3190494" cy="34745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1427" rIns="0" bIns="0" rtlCol="0">
            <a:spAutoFit/>
          </a:bodyPr>
          <a:lstStyle/>
          <a:p>
            <a:pPr marL="38100">
              <a:lnSpc>
                <a:spcPts val="2010"/>
              </a:lnSpc>
            </a:pPr>
            <a:r>
              <a:rPr dirty="0"/>
              <a:t>49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61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052318" y="1666493"/>
            <a:ext cx="3805682" cy="636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MİSYONUMUZ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24267" y="6019608"/>
            <a:ext cx="19812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70"/>
              </a:lnSpc>
            </a:pPr>
            <a:fld id="{81D60167-4931-47E6-BA6A-407CBD079E47}" type="slidenum">
              <a:rPr sz="1000" dirty="0">
                <a:latin typeface="Nazli"/>
                <a:cs typeface="Nazli"/>
              </a:rPr>
              <a:t>52</a:t>
            </a:fld>
            <a:endParaRPr sz="1000">
              <a:latin typeface="Nazli"/>
              <a:cs typeface="Nazl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0798" y="2901137"/>
            <a:ext cx="744664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i="1" spc="-35" dirty="0">
                <a:solidFill>
                  <a:srgbClr val="00AF50"/>
                </a:solidFill>
                <a:latin typeface="Carlito"/>
                <a:cs typeface="Carlito"/>
              </a:rPr>
              <a:t>Türk </a:t>
            </a:r>
            <a:r>
              <a:rPr sz="2400" i="1" dirty="0">
                <a:solidFill>
                  <a:srgbClr val="00AF50"/>
                </a:solidFill>
                <a:latin typeface="Carlito"/>
                <a:cs typeface="Carlito"/>
              </a:rPr>
              <a:t>Milli </a:t>
            </a:r>
            <a:r>
              <a:rPr sz="2400" i="1" spc="-10" dirty="0">
                <a:solidFill>
                  <a:srgbClr val="00AF50"/>
                </a:solidFill>
                <a:latin typeface="Carlito"/>
                <a:cs typeface="Carlito"/>
              </a:rPr>
              <a:t>Eğitiminin amaçlarını </a:t>
            </a:r>
            <a:r>
              <a:rPr sz="2400" i="1" spc="-5" dirty="0">
                <a:solidFill>
                  <a:srgbClr val="00AF50"/>
                </a:solidFill>
                <a:latin typeface="Carlito"/>
                <a:cs typeface="Carlito"/>
              </a:rPr>
              <a:t>benimsemiş,milli </a:t>
            </a:r>
            <a:r>
              <a:rPr sz="2400" i="1" dirty="0">
                <a:solidFill>
                  <a:srgbClr val="00AF50"/>
                </a:solidFill>
                <a:latin typeface="Carlito"/>
                <a:cs typeface="Carlito"/>
              </a:rPr>
              <a:t>ve </a:t>
            </a:r>
            <a:r>
              <a:rPr sz="2400" i="1" spc="-5" dirty="0">
                <a:solidFill>
                  <a:srgbClr val="00AF50"/>
                </a:solidFill>
                <a:latin typeface="Carlito"/>
                <a:cs typeface="Carlito"/>
              </a:rPr>
              <a:t>evrensel  değerleri </a:t>
            </a:r>
            <a:r>
              <a:rPr sz="2400" i="1" spc="-10" dirty="0">
                <a:solidFill>
                  <a:srgbClr val="00AF50"/>
                </a:solidFill>
                <a:latin typeface="Carlito"/>
                <a:cs typeface="Carlito"/>
              </a:rPr>
              <a:t>taşıyan,öğrenmeyi </a:t>
            </a:r>
            <a:r>
              <a:rPr sz="2400" i="1" spc="-5" dirty="0">
                <a:solidFill>
                  <a:srgbClr val="00AF50"/>
                </a:solidFill>
                <a:latin typeface="Carlito"/>
                <a:cs typeface="Carlito"/>
              </a:rPr>
              <a:t>öğrenen,bilime </a:t>
            </a:r>
            <a:r>
              <a:rPr sz="2400" i="1" dirty="0">
                <a:solidFill>
                  <a:srgbClr val="00AF50"/>
                </a:solidFill>
                <a:latin typeface="Carlito"/>
                <a:cs typeface="Carlito"/>
              </a:rPr>
              <a:t>ve </a:t>
            </a:r>
            <a:r>
              <a:rPr sz="2400" i="1" spc="-10" dirty="0">
                <a:solidFill>
                  <a:srgbClr val="00AF50"/>
                </a:solidFill>
                <a:latin typeface="Carlito"/>
                <a:cs typeface="Carlito"/>
              </a:rPr>
              <a:t>sanata </a:t>
            </a:r>
            <a:r>
              <a:rPr sz="2400" i="1" spc="-5" dirty="0">
                <a:solidFill>
                  <a:srgbClr val="00AF50"/>
                </a:solidFill>
                <a:latin typeface="Carlito"/>
                <a:cs typeface="Carlito"/>
              </a:rPr>
              <a:t>değer  </a:t>
            </a:r>
            <a:r>
              <a:rPr sz="2400" i="1" dirty="0">
                <a:solidFill>
                  <a:srgbClr val="00AF50"/>
                </a:solidFill>
                <a:latin typeface="Carlito"/>
                <a:cs typeface="Carlito"/>
              </a:rPr>
              <a:t>veren </a:t>
            </a:r>
            <a:r>
              <a:rPr sz="2400" i="1" spc="-10" dirty="0">
                <a:solidFill>
                  <a:srgbClr val="00AF50"/>
                </a:solidFill>
                <a:latin typeface="Carlito"/>
                <a:cs typeface="Carlito"/>
              </a:rPr>
              <a:t>önder </a:t>
            </a:r>
            <a:r>
              <a:rPr sz="2400" i="1" dirty="0">
                <a:solidFill>
                  <a:srgbClr val="00AF50"/>
                </a:solidFill>
                <a:latin typeface="Carlito"/>
                <a:cs typeface="Carlito"/>
              </a:rPr>
              <a:t>ve </a:t>
            </a:r>
            <a:r>
              <a:rPr sz="2400" i="1" spc="-10" dirty="0">
                <a:solidFill>
                  <a:srgbClr val="00AF50"/>
                </a:solidFill>
                <a:latin typeface="Carlito"/>
                <a:cs typeface="Carlito"/>
              </a:rPr>
              <a:t>örnek </a:t>
            </a:r>
            <a:r>
              <a:rPr sz="2400" i="1" spc="-5" dirty="0">
                <a:solidFill>
                  <a:srgbClr val="00AF50"/>
                </a:solidFill>
                <a:latin typeface="Carlito"/>
                <a:cs typeface="Carlito"/>
              </a:rPr>
              <a:t>fertler</a:t>
            </a:r>
            <a:r>
              <a:rPr sz="2400" i="1" spc="50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2400" i="1" spc="-20" dirty="0">
                <a:solidFill>
                  <a:srgbClr val="00AF50"/>
                </a:solidFill>
                <a:latin typeface="Carlito"/>
                <a:cs typeface="Carlito"/>
              </a:rPr>
              <a:t>yetiştirmektir.</a:t>
            </a:r>
            <a:endParaRPr sz="2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7344" y="1803907"/>
            <a:ext cx="3318256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25" dirty="0">
                <a:latin typeface="Carlito"/>
                <a:cs typeface="Carlito"/>
              </a:rPr>
              <a:t>VİZYONUMUZ</a:t>
            </a:r>
            <a:endParaRPr sz="32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4267" y="6019608"/>
            <a:ext cx="19812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70"/>
              </a:lnSpc>
            </a:pPr>
            <a:fld id="{81D60167-4931-47E6-BA6A-407CBD079E47}" type="slidenum">
              <a:rPr sz="1000" dirty="0">
                <a:latin typeface="Nazli"/>
                <a:cs typeface="Nazli"/>
              </a:rPr>
              <a:t>53</a:t>
            </a:fld>
            <a:endParaRPr sz="1000">
              <a:latin typeface="Nazli"/>
              <a:cs typeface="Nazl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2669" y="3109086"/>
            <a:ext cx="634492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25" dirty="0">
                <a:solidFill>
                  <a:srgbClr val="00AF50"/>
                </a:solidFill>
                <a:latin typeface="Carlito"/>
                <a:cs typeface="Carlito"/>
              </a:rPr>
              <a:t>Tüm </a:t>
            </a:r>
            <a:r>
              <a:rPr sz="2400" b="1" i="1" spc="-5" dirty="0">
                <a:solidFill>
                  <a:srgbClr val="00AF50"/>
                </a:solidFill>
                <a:latin typeface="Carlito"/>
                <a:cs typeface="Carlito"/>
              </a:rPr>
              <a:t>öğrencilerimizi </a:t>
            </a:r>
            <a:r>
              <a:rPr sz="2400" b="1" i="1" spc="-10" dirty="0">
                <a:solidFill>
                  <a:srgbClr val="00AF50"/>
                </a:solidFill>
                <a:latin typeface="Carlito"/>
                <a:cs typeface="Carlito"/>
              </a:rPr>
              <a:t>akademik,sosyal </a:t>
            </a:r>
            <a:r>
              <a:rPr sz="2400" b="1" i="1" spc="-5" dirty="0">
                <a:solidFill>
                  <a:srgbClr val="00AF50"/>
                </a:solidFill>
                <a:latin typeface="Carlito"/>
                <a:cs typeface="Carlito"/>
              </a:rPr>
              <a:t>ve</a:t>
            </a:r>
            <a:r>
              <a:rPr sz="2400" b="1" i="1" spc="-130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2400" b="1" i="1" dirty="0">
                <a:solidFill>
                  <a:srgbClr val="00AF50"/>
                </a:solidFill>
                <a:latin typeface="Carlito"/>
                <a:cs typeface="Carlito"/>
              </a:rPr>
              <a:t>kültürel</a:t>
            </a:r>
            <a:endParaRPr sz="24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400" b="1" i="1" dirty="0">
                <a:solidFill>
                  <a:srgbClr val="00AF50"/>
                </a:solidFill>
                <a:latin typeface="Carlito"/>
                <a:cs typeface="Carlito"/>
              </a:rPr>
              <a:t>açılardan önder </a:t>
            </a:r>
            <a:r>
              <a:rPr sz="2400" b="1" i="1" spc="-5" dirty="0">
                <a:solidFill>
                  <a:srgbClr val="00AF50"/>
                </a:solidFill>
                <a:latin typeface="Carlito"/>
                <a:cs typeface="Carlito"/>
              </a:rPr>
              <a:t>bireyler </a:t>
            </a:r>
            <a:r>
              <a:rPr sz="2400" b="1" i="1" dirty="0">
                <a:solidFill>
                  <a:srgbClr val="00AF50"/>
                </a:solidFill>
                <a:latin typeface="Carlito"/>
                <a:cs typeface="Carlito"/>
              </a:rPr>
              <a:t>olarak </a:t>
            </a:r>
            <a:r>
              <a:rPr sz="2400" b="1" i="1" spc="-10" dirty="0" err="1">
                <a:solidFill>
                  <a:srgbClr val="00AF50"/>
                </a:solidFill>
                <a:latin typeface="Carlito"/>
                <a:cs typeface="Carlito"/>
              </a:rPr>
              <a:t>yetiştirerek</a:t>
            </a:r>
            <a:r>
              <a:rPr sz="2400" b="1" i="1" spc="-135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2400" b="1" i="1" spc="-15" dirty="0" err="1" smtClean="0">
                <a:solidFill>
                  <a:srgbClr val="00AF50"/>
                </a:solidFill>
                <a:latin typeface="Carlito"/>
                <a:cs typeface="Carlito"/>
              </a:rPr>
              <a:t>kaliteli</a:t>
            </a:r>
            <a:r>
              <a:rPr lang="tr-TR" sz="2400" dirty="0">
                <a:latin typeface="Carlito"/>
                <a:cs typeface="Carlito"/>
              </a:rPr>
              <a:t> </a:t>
            </a:r>
            <a:r>
              <a:rPr sz="2400" b="1" i="1" dirty="0" err="1" smtClean="0">
                <a:solidFill>
                  <a:srgbClr val="00AF50"/>
                </a:solidFill>
                <a:latin typeface="Carlito"/>
                <a:cs typeface="Carlito"/>
              </a:rPr>
              <a:t>eğitimde</a:t>
            </a:r>
            <a:r>
              <a:rPr sz="2400" b="1" i="1" dirty="0" smtClean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2400" b="1" i="1" spc="-5" dirty="0">
                <a:solidFill>
                  <a:srgbClr val="00AF50"/>
                </a:solidFill>
                <a:latin typeface="Carlito"/>
                <a:cs typeface="Carlito"/>
              </a:rPr>
              <a:t>model</a:t>
            </a:r>
            <a:r>
              <a:rPr sz="2400" b="1" i="1" spc="-85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2400" b="1" i="1" spc="-20" dirty="0">
                <a:solidFill>
                  <a:srgbClr val="00AF50"/>
                </a:solidFill>
                <a:latin typeface="Carlito"/>
                <a:cs typeface="Carlito"/>
              </a:rPr>
              <a:t>olmaktır.</a:t>
            </a:r>
            <a:endParaRPr sz="24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4048" y="1180174"/>
            <a:ext cx="3308350" cy="669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35" dirty="0"/>
              <a:t>DERSLİKLER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5877" y="2396899"/>
            <a:ext cx="4791075" cy="318389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5"/>
              </a:spcBef>
              <a:buClr>
                <a:srgbClr val="83992A"/>
              </a:buClr>
              <a:buSzPct val="109523"/>
              <a:buFont typeface="Arial"/>
              <a:buChar char="•"/>
              <a:tabLst>
                <a:tab pos="299720" algn="l"/>
              </a:tabLst>
            </a:pPr>
            <a:r>
              <a:rPr sz="3150" b="1" i="1" spc="-35" dirty="0">
                <a:solidFill>
                  <a:srgbClr val="00AF50"/>
                </a:solidFill>
                <a:latin typeface="Times New Roman"/>
                <a:cs typeface="Times New Roman"/>
              </a:rPr>
              <a:t>En </a:t>
            </a:r>
            <a:r>
              <a:rPr sz="3150" b="1" i="1" spc="-60" dirty="0">
                <a:solidFill>
                  <a:srgbClr val="00AF50"/>
                </a:solidFill>
                <a:latin typeface="Times New Roman"/>
                <a:cs typeface="Times New Roman"/>
              </a:rPr>
              <a:t>fazla </a:t>
            </a:r>
            <a:r>
              <a:rPr sz="3150" b="1" i="1" spc="-170" dirty="0">
                <a:solidFill>
                  <a:srgbClr val="00AF50"/>
                </a:solidFill>
                <a:latin typeface="Times New Roman"/>
                <a:cs typeface="Times New Roman"/>
              </a:rPr>
              <a:t>25 </a:t>
            </a:r>
            <a:r>
              <a:rPr sz="3150" b="1" i="1" spc="-20" dirty="0">
                <a:solidFill>
                  <a:srgbClr val="00AF50"/>
                </a:solidFill>
                <a:latin typeface="Times New Roman"/>
                <a:cs typeface="Times New Roman"/>
              </a:rPr>
              <a:t>kişilik</a:t>
            </a:r>
            <a:r>
              <a:rPr sz="3150" b="1" i="1" spc="12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150" b="1" i="1" spc="-70" dirty="0">
                <a:solidFill>
                  <a:srgbClr val="00AF50"/>
                </a:solidFill>
                <a:latin typeface="Times New Roman"/>
                <a:cs typeface="Times New Roman"/>
              </a:rPr>
              <a:t>sınıflar</a:t>
            </a:r>
            <a:endParaRPr sz="31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Clr>
                <a:srgbClr val="83992A"/>
              </a:buClr>
              <a:buSzPct val="109523"/>
              <a:buFont typeface="Arial"/>
              <a:buChar char="•"/>
              <a:tabLst>
                <a:tab pos="299720" algn="l"/>
              </a:tabLst>
            </a:pPr>
            <a:r>
              <a:rPr sz="3150" b="1" i="1" spc="-135" dirty="0">
                <a:solidFill>
                  <a:srgbClr val="00AF50"/>
                </a:solidFill>
                <a:latin typeface="Times New Roman"/>
                <a:cs typeface="Times New Roman"/>
              </a:rPr>
              <a:t>Fen</a:t>
            </a:r>
            <a:r>
              <a:rPr sz="3150" b="1" i="1" spc="-4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150" b="1" i="1" spc="-85" dirty="0">
                <a:solidFill>
                  <a:srgbClr val="00AF50"/>
                </a:solidFill>
                <a:latin typeface="Times New Roman"/>
                <a:cs typeface="Times New Roman"/>
              </a:rPr>
              <a:t>Laboratuvarı</a:t>
            </a:r>
            <a:endParaRPr sz="31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Clr>
                <a:srgbClr val="83992A"/>
              </a:buClr>
              <a:buSzPct val="109523"/>
              <a:buFont typeface="Arial"/>
              <a:buChar char="•"/>
              <a:tabLst>
                <a:tab pos="299720" algn="l"/>
              </a:tabLst>
            </a:pPr>
            <a:r>
              <a:rPr sz="3150" b="1" i="1" spc="-90" dirty="0">
                <a:solidFill>
                  <a:srgbClr val="00AF50"/>
                </a:solidFill>
                <a:latin typeface="Times New Roman"/>
                <a:cs typeface="Times New Roman"/>
              </a:rPr>
              <a:t>Spor</a:t>
            </a:r>
            <a:r>
              <a:rPr sz="3150" b="1" i="1" spc="-5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150" b="1" i="1" spc="-114" dirty="0">
                <a:solidFill>
                  <a:srgbClr val="00AF50"/>
                </a:solidFill>
                <a:latin typeface="Times New Roman"/>
                <a:cs typeface="Times New Roman"/>
              </a:rPr>
              <a:t>Salonu</a:t>
            </a:r>
            <a:endParaRPr sz="31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Clr>
                <a:srgbClr val="83992A"/>
              </a:buClr>
              <a:buSzPct val="109523"/>
              <a:buFont typeface="Arial"/>
              <a:buChar char="•"/>
              <a:tabLst>
                <a:tab pos="299720" algn="l"/>
              </a:tabLst>
            </a:pPr>
            <a:r>
              <a:rPr sz="3150" b="1" i="1" spc="-50" dirty="0">
                <a:solidFill>
                  <a:srgbClr val="00AF50"/>
                </a:solidFill>
                <a:latin typeface="Times New Roman"/>
                <a:cs typeface="Times New Roman"/>
              </a:rPr>
              <a:t>Teknoloji </a:t>
            </a:r>
            <a:r>
              <a:rPr sz="3150" b="1" i="1" spc="-75" dirty="0">
                <a:solidFill>
                  <a:srgbClr val="00AF50"/>
                </a:solidFill>
                <a:latin typeface="Times New Roman"/>
                <a:cs typeface="Times New Roman"/>
              </a:rPr>
              <a:t>Tasarım</a:t>
            </a:r>
            <a:r>
              <a:rPr sz="3150" b="1" i="1" spc="-2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150" b="1" i="1" spc="-100" dirty="0">
                <a:solidFill>
                  <a:srgbClr val="00AF50"/>
                </a:solidFill>
                <a:latin typeface="Times New Roman"/>
                <a:cs typeface="Times New Roman"/>
              </a:rPr>
              <a:t>Sınıfı</a:t>
            </a:r>
            <a:endParaRPr sz="31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425"/>
              </a:spcBef>
              <a:buClr>
                <a:srgbClr val="83992A"/>
              </a:buClr>
              <a:buSzPct val="109523"/>
              <a:buFont typeface="Arial"/>
              <a:buChar char="•"/>
              <a:tabLst>
                <a:tab pos="299720" algn="l"/>
              </a:tabLst>
            </a:pPr>
            <a:r>
              <a:rPr sz="3150" b="1" i="1" spc="10" dirty="0">
                <a:solidFill>
                  <a:srgbClr val="00AF50"/>
                </a:solidFill>
                <a:latin typeface="Times New Roman"/>
                <a:cs typeface="Times New Roman"/>
              </a:rPr>
              <a:t>Robotik </a:t>
            </a:r>
            <a:r>
              <a:rPr sz="3150" b="1" i="1" spc="-35" dirty="0">
                <a:solidFill>
                  <a:srgbClr val="00AF50"/>
                </a:solidFill>
                <a:latin typeface="Times New Roman"/>
                <a:cs typeface="Times New Roman"/>
              </a:rPr>
              <a:t>Kodlama</a:t>
            </a:r>
            <a:r>
              <a:rPr sz="3150" b="1" i="1" spc="-7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150" b="1" i="1" spc="-100" dirty="0">
                <a:solidFill>
                  <a:srgbClr val="00AF50"/>
                </a:solidFill>
                <a:latin typeface="Times New Roman"/>
                <a:cs typeface="Times New Roman"/>
              </a:rPr>
              <a:t>Sınıfı</a:t>
            </a:r>
            <a:endParaRPr sz="31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Clr>
                <a:srgbClr val="83992A"/>
              </a:buClr>
              <a:buSzPct val="109523"/>
              <a:buFont typeface="Arial"/>
              <a:buChar char="•"/>
              <a:tabLst>
                <a:tab pos="299720" algn="l"/>
              </a:tabLst>
            </a:pPr>
            <a:r>
              <a:rPr sz="3150" b="1" i="1" spc="-65" dirty="0">
                <a:solidFill>
                  <a:srgbClr val="00AF50"/>
                </a:solidFill>
                <a:latin typeface="Times New Roman"/>
                <a:cs typeface="Times New Roman"/>
              </a:rPr>
              <a:t>Akıl </a:t>
            </a:r>
            <a:r>
              <a:rPr sz="3150" b="1" i="1" spc="-40" dirty="0">
                <a:solidFill>
                  <a:srgbClr val="00AF50"/>
                </a:solidFill>
                <a:latin typeface="Times New Roman"/>
                <a:cs typeface="Times New Roman"/>
              </a:rPr>
              <a:t>ve </a:t>
            </a:r>
            <a:r>
              <a:rPr sz="3150" b="1" i="1" spc="-15" dirty="0">
                <a:solidFill>
                  <a:srgbClr val="00AF50"/>
                </a:solidFill>
                <a:latin typeface="Times New Roman"/>
                <a:cs typeface="Times New Roman"/>
              </a:rPr>
              <a:t>Zeka </a:t>
            </a:r>
            <a:r>
              <a:rPr sz="3150" b="1" i="1" spc="-70" dirty="0">
                <a:solidFill>
                  <a:srgbClr val="00AF50"/>
                </a:solidFill>
                <a:latin typeface="Times New Roman"/>
                <a:cs typeface="Times New Roman"/>
              </a:rPr>
              <a:t>Oyunları</a:t>
            </a:r>
            <a:r>
              <a:rPr sz="3150" b="1" i="1" spc="-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150" b="1" i="1" spc="-95" dirty="0">
                <a:solidFill>
                  <a:srgbClr val="00AF50"/>
                </a:solidFill>
                <a:latin typeface="Times New Roman"/>
                <a:cs typeface="Times New Roman"/>
              </a:rPr>
              <a:t>Sınıfı</a:t>
            </a:r>
            <a:endParaRPr sz="3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239" y="1180174"/>
            <a:ext cx="4046220" cy="669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45" dirty="0"/>
              <a:t>DERS</a:t>
            </a:r>
            <a:r>
              <a:rPr spc="-135" dirty="0"/>
              <a:t> </a:t>
            </a:r>
            <a:r>
              <a:rPr spc="-60" dirty="0"/>
              <a:t>SAATLERİ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295275" indent="-295275">
              <a:lnSpc>
                <a:spcPct val="100000"/>
              </a:lnSpc>
              <a:spcBef>
                <a:spcPts val="1205"/>
              </a:spcBef>
              <a:buClr>
                <a:srgbClr val="83992A"/>
              </a:buClr>
              <a:buSzPct val="114583"/>
              <a:buFont typeface="Arial"/>
              <a:buChar char="•"/>
              <a:tabLst>
                <a:tab pos="295275" algn="l"/>
                <a:tab pos="313690" algn="l"/>
              </a:tabLst>
            </a:pPr>
            <a:r>
              <a:rPr spc="-70" dirty="0"/>
              <a:t>PAZARTESİ: </a:t>
            </a:r>
            <a:r>
              <a:rPr lang="tr-TR" spc="-55" dirty="0" smtClean="0"/>
              <a:t>08</a:t>
            </a:r>
            <a:r>
              <a:rPr spc="-55" dirty="0" smtClean="0"/>
              <a:t>.</a:t>
            </a:r>
            <a:r>
              <a:rPr lang="tr-TR" spc="-55" dirty="0" smtClean="0"/>
              <a:t>4</a:t>
            </a:r>
            <a:r>
              <a:rPr spc="-55" dirty="0" smtClean="0"/>
              <a:t>0 </a:t>
            </a:r>
            <a:r>
              <a:rPr dirty="0"/>
              <a:t>– </a:t>
            </a:r>
            <a:r>
              <a:rPr lang="tr-TR" spc="-90" dirty="0" smtClean="0"/>
              <a:t>15.10</a:t>
            </a:r>
            <a:r>
              <a:rPr spc="-90" dirty="0" smtClean="0"/>
              <a:t> </a:t>
            </a:r>
            <a:r>
              <a:rPr spc="-20" dirty="0" smtClean="0"/>
              <a:t>(</a:t>
            </a:r>
            <a:r>
              <a:rPr lang="tr-TR" spc="-20" dirty="0" smtClean="0"/>
              <a:t>7</a:t>
            </a:r>
            <a:r>
              <a:rPr spc="85" dirty="0" smtClean="0"/>
              <a:t> </a:t>
            </a:r>
            <a:r>
              <a:rPr spc="-5" dirty="0"/>
              <a:t>saat)</a:t>
            </a:r>
          </a:p>
          <a:p>
            <a:pPr marL="295275" lvl="1" indent="-295275">
              <a:lnSpc>
                <a:spcPct val="100000"/>
              </a:lnSpc>
              <a:spcBef>
                <a:spcPts val="1175"/>
              </a:spcBef>
              <a:buClr>
                <a:srgbClr val="83992A"/>
              </a:buClr>
              <a:buSzPct val="114583"/>
              <a:buFont typeface="Arial"/>
              <a:buChar char="•"/>
              <a:tabLst>
                <a:tab pos="295275" algn="l"/>
                <a:tab pos="817244" algn="l"/>
              </a:tabLst>
            </a:pPr>
            <a:r>
              <a:rPr sz="2400" b="1" spc="-100" dirty="0">
                <a:solidFill>
                  <a:srgbClr val="00AF50"/>
                </a:solidFill>
                <a:latin typeface="Times New Roman"/>
                <a:cs typeface="Times New Roman"/>
              </a:rPr>
              <a:t>SALI: </a:t>
            </a:r>
            <a:r>
              <a:rPr lang="tr-TR"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08</a:t>
            </a:r>
            <a:r>
              <a:rPr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.</a:t>
            </a:r>
            <a:r>
              <a:rPr lang="tr-TR"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40</a:t>
            </a:r>
            <a:r>
              <a:rPr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– </a:t>
            </a:r>
            <a:r>
              <a:rPr sz="2400" b="1" spc="-90" dirty="0" smtClean="0">
                <a:solidFill>
                  <a:srgbClr val="00AF50"/>
                </a:solidFill>
                <a:latin typeface="Times New Roman"/>
                <a:cs typeface="Times New Roman"/>
              </a:rPr>
              <a:t>15.</a:t>
            </a:r>
            <a:r>
              <a:rPr lang="tr-TR" sz="2400" b="1" spc="-90" dirty="0" smtClean="0">
                <a:solidFill>
                  <a:srgbClr val="00AF50"/>
                </a:solidFill>
                <a:latin typeface="Times New Roman"/>
                <a:cs typeface="Times New Roman"/>
              </a:rPr>
              <a:t>10</a:t>
            </a:r>
            <a:r>
              <a:rPr sz="2400" b="1" spc="-90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00AF50"/>
                </a:solidFill>
                <a:latin typeface="Times New Roman"/>
                <a:cs typeface="Times New Roman"/>
              </a:rPr>
              <a:t>(7</a:t>
            </a:r>
            <a:r>
              <a:rPr sz="2400" b="1" spc="17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saat)</a:t>
            </a:r>
            <a:endParaRPr sz="2400" dirty="0">
              <a:latin typeface="Times New Roman"/>
              <a:cs typeface="Times New Roman"/>
            </a:endParaRPr>
          </a:p>
          <a:p>
            <a:pPr marL="294640" indent="-294640">
              <a:lnSpc>
                <a:spcPct val="100000"/>
              </a:lnSpc>
              <a:spcBef>
                <a:spcPts val="1180"/>
              </a:spcBef>
              <a:buClr>
                <a:srgbClr val="83992A"/>
              </a:buClr>
              <a:buSzPct val="114583"/>
              <a:buFont typeface="Arial"/>
              <a:buChar char="•"/>
              <a:tabLst>
                <a:tab pos="294640" algn="l"/>
                <a:tab pos="323215" algn="l"/>
              </a:tabLst>
            </a:pPr>
            <a:r>
              <a:rPr spc="-110" dirty="0"/>
              <a:t>ÇARŞAMBA: </a:t>
            </a:r>
            <a:r>
              <a:rPr spc="-55" dirty="0" smtClean="0"/>
              <a:t>0</a:t>
            </a:r>
            <a:r>
              <a:rPr lang="tr-TR" spc="-55" dirty="0"/>
              <a:t>8</a:t>
            </a:r>
            <a:r>
              <a:rPr spc="-55" dirty="0" smtClean="0"/>
              <a:t>.</a:t>
            </a:r>
            <a:r>
              <a:rPr lang="tr-TR" spc="-55" dirty="0" smtClean="0"/>
              <a:t>4</a:t>
            </a:r>
            <a:r>
              <a:rPr spc="-55" dirty="0" smtClean="0"/>
              <a:t>0 </a:t>
            </a:r>
            <a:r>
              <a:rPr dirty="0"/>
              <a:t>– </a:t>
            </a:r>
            <a:r>
              <a:rPr spc="-90" dirty="0" smtClean="0"/>
              <a:t>15.</a:t>
            </a:r>
            <a:r>
              <a:rPr lang="tr-TR" spc="-90" dirty="0" smtClean="0"/>
              <a:t>10 </a:t>
            </a:r>
            <a:r>
              <a:rPr spc="-20" dirty="0" smtClean="0"/>
              <a:t>(7</a:t>
            </a:r>
            <a:r>
              <a:rPr spc="170" dirty="0" smtClean="0"/>
              <a:t> </a:t>
            </a:r>
            <a:r>
              <a:rPr spc="-10" dirty="0"/>
              <a:t>saat)</a:t>
            </a:r>
          </a:p>
          <a:p>
            <a:pPr marL="294640" indent="-294640">
              <a:lnSpc>
                <a:spcPct val="100000"/>
              </a:lnSpc>
              <a:spcBef>
                <a:spcPts val="1175"/>
              </a:spcBef>
              <a:buClr>
                <a:srgbClr val="83992A"/>
              </a:buClr>
              <a:buSzPct val="114583"/>
              <a:buFont typeface="Arial"/>
              <a:buChar char="•"/>
              <a:tabLst>
                <a:tab pos="294640" algn="l"/>
                <a:tab pos="307975" algn="l"/>
              </a:tabLst>
            </a:pPr>
            <a:r>
              <a:rPr spc="-15" dirty="0"/>
              <a:t>PERŞEMBE: </a:t>
            </a:r>
            <a:r>
              <a:rPr spc="-55" dirty="0" smtClean="0"/>
              <a:t>0</a:t>
            </a:r>
            <a:r>
              <a:rPr lang="tr-TR" spc="-55" dirty="0" smtClean="0"/>
              <a:t>8</a:t>
            </a:r>
            <a:r>
              <a:rPr spc="-55" dirty="0" smtClean="0"/>
              <a:t>.</a:t>
            </a:r>
            <a:r>
              <a:rPr lang="tr-TR" spc="-55" dirty="0" smtClean="0"/>
              <a:t>4</a:t>
            </a:r>
            <a:r>
              <a:rPr spc="-55" dirty="0" smtClean="0"/>
              <a:t>0 </a:t>
            </a:r>
            <a:r>
              <a:rPr dirty="0"/>
              <a:t>– </a:t>
            </a:r>
            <a:r>
              <a:rPr lang="tr-TR" spc="-90" dirty="0" smtClean="0"/>
              <a:t>16.00</a:t>
            </a:r>
            <a:r>
              <a:rPr spc="-90" dirty="0" smtClean="0"/>
              <a:t> </a:t>
            </a:r>
            <a:r>
              <a:rPr spc="-20" dirty="0" smtClean="0"/>
              <a:t>(</a:t>
            </a:r>
            <a:r>
              <a:rPr lang="tr-TR" spc="-20" dirty="0" smtClean="0"/>
              <a:t>8</a:t>
            </a:r>
            <a:r>
              <a:rPr spc="110" dirty="0" smtClean="0"/>
              <a:t> </a:t>
            </a:r>
            <a:r>
              <a:rPr spc="-10" dirty="0"/>
              <a:t>saat)</a:t>
            </a:r>
          </a:p>
          <a:p>
            <a:pPr marL="298450" lvl="1" indent="-298450">
              <a:lnSpc>
                <a:spcPct val="100000"/>
              </a:lnSpc>
              <a:spcBef>
                <a:spcPts val="1180"/>
              </a:spcBef>
              <a:buClr>
                <a:srgbClr val="83992A"/>
              </a:buClr>
              <a:buSzPct val="114583"/>
              <a:buFont typeface="Arial"/>
              <a:buChar char="•"/>
              <a:tabLst>
                <a:tab pos="298450" algn="l"/>
                <a:tab pos="695325" algn="l"/>
              </a:tabLst>
            </a:pPr>
            <a:r>
              <a:rPr sz="2400" b="1" spc="-85" dirty="0">
                <a:solidFill>
                  <a:srgbClr val="00AF50"/>
                </a:solidFill>
                <a:latin typeface="Times New Roman"/>
                <a:cs typeface="Times New Roman"/>
              </a:rPr>
              <a:t>CUMA: </a:t>
            </a:r>
            <a:r>
              <a:rPr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0</a:t>
            </a:r>
            <a:r>
              <a:rPr lang="tr-TR"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8</a:t>
            </a:r>
            <a:r>
              <a:rPr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.</a:t>
            </a:r>
            <a:r>
              <a:rPr lang="tr-TR"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4</a:t>
            </a:r>
            <a:r>
              <a:rPr sz="2400" b="1" spc="-55" dirty="0" smtClean="0">
                <a:solidFill>
                  <a:srgbClr val="00AF50"/>
                </a:solidFill>
                <a:latin typeface="Times New Roman"/>
                <a:cs typeface="Times New Roman"/>
              </a:rPr>
              <a:t>0 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– </a:t>
            </a:r>
            <a:r>
              <a:rPr sz="2400" b="1" spc="-90" dirty="0" smtClean="0">
                <a:solidFill>
                  <a:srgbClr val="00AF50"/>
                </a:solidFill>
                <a:latin typeface="Times New Roman"/>
                <a:cs typeface="Times New Roman"/>
              </a:rPr>
              <a:t>15.</a:t>
            </a:r>
            <a:r>
              <a:rPr lang="tr-TR" sz="2400" b="1" spc="-90" dirty="0" smtClean="0">
                <a:solidFill>
                  <a:srgbClr val="00AF50"/>
                </a:solidFill>
                <a:latin typeface="Times New Roman"/>
                <a:cs typeface="Times New Roman"/>
              </a:rPr>
              <a:t>10</a:t>
            </a:r>
            <a:r>
              <a:rPr sz="2400" b="1" spc="-90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00AF50"/>
                </a:solidFill>
                <a:latin typeface="Times New Roman"/>
                <a:cs typeface="Times New Roman"/>
              </a:rPr>
              <a:t>(7</a:t>
            </a:r>
            <a:r>
              <a:rPr sz="2400" b="1" spc="15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saat)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3257" y="1180174"/>
            <a:ext cx="5786755" cy="3714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4200" b="1" i="1" spc="-30" dirty="0">
                <a:solidFill>
                  <a:srgbClr val="6F2F9F"/>
                </a:solidFill>
                <a:latin typeface="Times New Roman"/>
                <a:cs typeface="Times New Roman"/>
              </a:rPr>
              <a:t>DYK</a:t>
            </a:r>
            <a:endParaRPr sz="4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50">
              <a:latin typeface="Times New Roman"/>
              <a:cs typeface="Times New Roman"/>
            </a:endParaRPr>
          </a:p>
          <a:p>
            <a:pPr marL="429895" marR="421005" algn="ctr">
              <a:lnSpc>
                <a:spcPct val="100000"/>
              </a:lnSpc>
            </a:pPr>
            <a:r>
              <a:rPr sz="3600" b="1" spc="40" dirty="0">
                <a:solidFill>
                  <a:srgbClr val="00AF50"/>
                </a:solidFill>
                <a:latin typeface="Times New Roman"/>
                <a:cs typeface="Times New Roman"/>
              </a:rPr>
              <a:t>Destekleme </a:t>
            </a:r>
            <a:r>
              <a:rPr sz="3600" b="1" spc="-65" dirty="0">
                <a:solidFill>
                  <a:srgbClr val="00AF50"/>
                </a:solidFill>
                <a:latin typeface="Times New Roman"/>
                <a:cs typeface="Times New Roman"/>
              </a:rPr>
              <a:t>ve </a:t>
            </a:r>
            <a:r>
              <a:rPr sz="3600" b="1" spc="-60" dirty="0">
                <a:solidFill>
                  <a:srgbClr val="00AF50"/>
                </a:solidFill>
                <a:latin typeface="Times New Roman"/>
                <a:cs typeface="Times New Roman"/>
              </a:rPr>
              <a:t>Yetiştirme  </a:t>
            </a:r>
            <a:r>
              <a:rPr sz="3600" b="1" spc="-80" dirty="0">
                <a:solidFill>
                  <a:srgbClr val="00AF50"/>
                </a:solidFill>
                <a:latin typeface="Times New Roman"/>
                <a:cs typeface="Times New Roman"/>
              </a:rPr>
              <a:t>Kurslarımız</a:t>
            </a:r>
            <a:endParaRPr sz="3600">
              <a:latin typeface="Times New Roman"/>
              <a:cs typeface="Times New Roman"/>
            </a:endParaRPr>
          </a:p>
          <a:p>
            <a:pPr algn="ctr">
              <a:lnSpc>
                <a:spcPts val="4365"/>
              </a:lnSpc>
            </a:pPr>
            <a:r>
              <a:rPr sz="3800" b="1" i="1" spc="-110" dirty="0">
                <a:solidFill>
                  <a:srgbClr val="00AF50"/>
                </a:solidFill>
                <a:latin typeface="Times New Roman"/>
                <a:cs typeface="Times New Roman"/>
              </a:rPr>
              <a:t>HAFTAİÇİ </a:t>
            </a:r>
            <a:r>
              <a:rPr sz="3800" b="1" i="1" spc="-55" dirty="0">
                <a:solidFill>
                  <a:srgbClr val="00AF50"/>
                </a:solidFill>
                <a:latin typeface="Times New Roman"/>
                <a:cs typeface="Times New Roman"/>
              </a:rPr>
              <a:t>ve</a:t>
            </a:r>
            <a:r>
              <a:rPr sz="3800" b="1" i="1" spc="-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800" b="1" i="1" spc="-60" dirty="0">
                <a:solidFill>
                  <a:srgbClr val="00AF50"/>
                </a:solidFill>
                <a:latin typeface="Times New Roman"/>
                <a:cs typeface="Times New Roman"/>
              </a:rPr>
              <a:t>HAFTASONU</a:t>
            </a:r>
            <a:endParaRPr sz="3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3600" b="1" spc="-100" dirty="0">
                <a:solidFill>
                  <a:srgbClr val="00AF50"/>
                </a:solidFill>
                <a:latin typeface="Times New Roman"/>
                <a:cs typeface="Times New Roman"/>
              </a:rPr>
              <a:t>Yapılmaktadır.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25"/>
              </a:spcBef>
            </a:pPr>
            <a:r>
              <a:rPr spc="-65" dirty="0"/>
              <a:t>UL</a:t>
            </a:r>
            <a:r>
              <a:rPr spc="-55" dirty="0"/>
              <a:t>A</a:t>
            </a:r>
            <a:r>
              <a:rPr spc="-140" dirty="0"/>
              <a:t>ŞIM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5804" y="2902048"/>
            <a:ext cx="7583170" cy="2985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Okulumuzun </a:t>
            </a:r>
            <a:r>
              <a:rPr sz="3800" b="1" i="1" spc="-150" dirty="0">
                <a:solidFill>
                  <a:srgbClr val="00AF50"/>
                </a:solidFill>
                <a:latin typeface="Times New Roman"/>
                <a:cs typeface="Times New Roman"/>
              </a:rPr>
              <a:t>SERVİS </a:t>
            </a:r>
            <a:r>
              <a:rPr sz="360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imkanı</a:t>
            </a:r>
            <a:r>
              <a:rPr sz="3600" b="1" spc="4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600" b="1" spc="-165" dirty="0">
                <a:solidFill>
                  <a:srgbClr val="00AF50"/>
                </a:solidFill>
                <a:latin typeface="Times New Roman"/>
                <a:cs typeface="Times New Roman"/>
              </a:rPr>
              <a:t>vardır.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100">
              <a:latin typeface="Times New Roman"/>
              <a:cs typeface="Times New Roman"/>
            </a:endParaRPr>
          </a:p>
          <a:p>
            <a:pPr marL="12700" marR="5080">
              <a:lnSpc>
                <a:spcPts val="4320"/>
              </a:lnSpc>
            </a:pPr>
            <a:r>
              <a:rPr sz="3800" b="1" i="1" spc="75" dirty="0">
                <a:solidFill>
                  <a:srgbClr val="00AF50"/>
                </a:solidFill>
                <a:latin typeface="Times New Roman"/>
                <a:cs typeface="Times New Roman"/>
              </a:rPr>
              <a:t>İl/İlçe </a:t>
            </a:r>
            <a:r>
              <a:rPr sz="3800" b="1" i="1" spc="-40" dirty="0">
                <a:solidFill>
                  <a:srgbClr val="00AF50"/>
                </a:solidFill>
                <a:latin typeface="Times New Roman"/>
                <a:cs typeface="Times New Roman"/>
              </a:rPr>
              <a:t>Merkezine </a:t>
            </a:r>
            <a:r>
              <a:rPr sz="3800" b="1" i="1" spc="-20" dirty="0">
                <a:solidFill>
                  <a:srgbClr val="00AF50"/>
                </a:solidFill>
                <a:latin typeface="Times New Roman"/>
                <a:cs typeface="Times New Roman"/>
              </a:rPr>
              <a:t>Uzaklık </a:t>
            </a:r>
            <a:r>
              <a:rPr sz="3800" b="1" i="1" spc="-10" dirty="0">
                <a:solidFill>
                  <a:srgbClr val="00AF50"/>
                </a:solidFill>
                <a:latin typeface="Times New Roman"/>
                <a:cs typeface="Times New Roman"/>
              </a:rPr>
              <a:t>Okulumuz  </a:t>
            </a:r>
            <a:r>
              <a:rPr sz="3800" b="1" i="1" spc="-125" dirty="0">
                <a:solidFill>
                  <a:srgbClr val="00AF50"/>
                </a:solidFill>
                <a:latin typeface="Times New Roman"/>
                <a:cs typeface="Times New Roman"/>
              </a:rPr>
              <a:t>Pursaklar </a:t>
            </a:r>
            <a:r>
              <a:rPr sz="3800" b="1" i="1" spc="-50" dirty="0">
                <a:solidFill>
                  <a:srgbClr val="00AF50"/>
                </a:solidFill>
                <a:latin typeface="Times New Roman"/>
                <a:cs typeface="Times New Roman"/>
              </a:rPr>
              <a:t>İlçe </a:t>
            </a:r>
            <a:r>
              <a:rPr sz="3800" b="1" i="1" spc="-10" dirty="0">
                <a:solidFill>
                  <a:srgbClr val="00AF50"/>
                </a:solidFill>
                <a:latin typeface="Times New Roman"/>
                <a:cs typeface="Times New Roman"/>
              </a:rPr>
              <a:t>merkezinde </a:t>
            </a:r>
            <a:r>
              <a:rPr sz="3800" b="1" i="1" spc="-45" dirty="0">
                <a:solidFill>
                  <a:srgbClr val="00AF50"/>
                </a:solidFill>
                <a:latin typeface="Times New Roman"/>
                <a:cs typeface="Times New Roman"/>
              </a:rPr>
              <a:t>olup </a:t>
            </a:r>
            <a:r>
              <a:rPr sz="3800" b="1" i="1" spc="-150" dirty="0">
                <a:solidFill>
                  <a:srgbClr val="00AF50"/>
                </a:solidFill>
                <a:latin typeface="Times New Roman"/>
                <a:cs typeface="Times New Roman"/>
              </a:rPr>
              <a:t>Ankara  </a:t>
            </a:r>
            <a:r>
              <a:rPr sz="3800" b="1" i="1" spc="-10" dirty="0">
                <a:solidFill>
                  <a:srgbClr val="00AF50"/>
                </a:solidFill>
                <a:latin typeface="Times New Roman"/>
                <a:cs typeface="Times New Roman"/>
              </a:rPr>
              <a:t>merkeze </a:t>
            </a:r>
            <a:r>
              <a:rPr sz="3800" b="1" i="1" spc="-35" dirty="0">
                <a:solidFill>
                  <a:srgbClr val="00AF50"/>
                </a:solidFill>
                <a:latin typeface="Times New Roman"/>
                <a:cs typeface="Times New Roman"/>
              </a:rPr>
              <a:t>uzaklığı </a:t>
            </a:r>
            <a:r>
              <a:rPr sz="3800" b="1" i="1" spc="-345" dirty="0">
                <a:solidFill>
                  <a:srgbClr val="00AF50"/>
                </a:solidFill>
                <a:latin typeface="Times New Roman"/>
                <a:cs typeface="Times New Roman"/>
              </a:rPr>
              <a:t>17 </a:t>
            </a:r>
            <a:r>
              <a:rPr sz="3800" b="1" i="1" spc="45" dirty="0">
                <a:solidFill>
                  <a:srgbClr val="00AF50"/>
                </a:solidFill>
                <a:latin typeface="Times New Roman"/>
                <a:cs typeface="Times New Roman"/>
              </a:rPr>
              <a:t>km</a:t>
            </a:r>
            <a:r>
              <a:rPr sz="3800" b="1" i="1" spc="-40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800" b="1" i="1" spc="-90" dirty="0">
                <a:solidFill>
                  <a:srgbClr val="00AF50"/>
                </a:solidFill>
                <a:latin typeface="Times New Roman"/>
                <a:cs typeface="Times New Roman"/>
              </a:rPr>
              <a:t>dir.</a:t>
            </a:r>
            <a:endParaRPr sz="3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88864" y="4218432"/>
              <a:ext cx="3630167" cy="24597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17776" y="2587751"/>
              <a:ext cx="4117848" cy="2724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264</Words>
  <Application>Microsoft Office PowerPoint</Application>
  <PresentationFormat>Ekran Gösterisi (4:3)</PresentationFormat>
  <Paragraphs>93</Paragraphs>
  <Slides>57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3" baseType="lpstr">
      <vt:lpstr>Arial</vt:lpstr>
      <vt:lpstr>Calibri</vt:lpstr>
      <vt:lpstr>Carlito</vt:lpstr>
      <vt:lpstr>Nazli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İmam Hatip Ortaokulları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Arapça Bilgi ve Etkinlik Yarışmaları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MİSYONUMUZ</vt:lpstr>
      <vt:lpstr>VİZYONUMUZ</vt:lpstr>
      <vt:lpstr>DERSLİKLER</vt:lpstr>
      <vt:lpstr>DERS SAATLERİ</vt:lpstr>
      <vt:lpstr>PowerPoint Sunusu</vt:lpstr>
      <vt:lpstr>ULAŞIM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Zeliha KARAAGAC</dc:creator>
  <cp:lastModifiedBy>Hatice</cp:lastModifiedBy>
  <cp:revision>1</cp:revision>
  <dcterms:created xsi:type="dcterms:W3CDTF">2023-03-17T21:10:56Z</dcterms:created>
  <dcterms:modified xsi:type="dcterms:W3CDTF">2023-03-17T21:14:21Z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2023-03-17T00:00:00Z</vt:filetime>
  </property>
</Properties>
</file>